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0"/>
  </p:notesMasterIdLst>
  <p:sldIdLst>
    <p:sldId id="276" r:id="rId3"/>
    <p:sldId id="329" r:id="rId4"/>
    <p:sldId id="389" r:id="rId5"/>
    <p:sldId id="334" r:id="rId6"/>
    <p:sldId id="390" r:id="rId7"/>
    <p:sldId id="417" r:id="rId8"/>
    <p:sldId id="418" r:id="rId9"/>
    <p:sldId id="433" r:id="rId10"/>
    <p:sldId id="419" r:id="rId11"/>
    <p:sldId id="434" r:id="rId12"/>
    <p:sldId id="420" r:id="rId13"/>
    <p:sldId id="421" r:id="rId14"/>
    <p:sldId id="416" r:id="rId15"/>
    <p:sldId id="435" r:id="rId16"/>
    <p:sldId id="426" r:id="rId17"/>
    <p:sldId id="424" r:id="rId18"/>
    <p:sldId id="42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1" autoAdjust="0"/>
    <p:restoredTop sz="91222"/>
  </p:normalViewPr>
  <p:slideViewPr>
    <p:cSldViewPr snapToGrid="0" snapToObjects="1" showGuides="1">
      <p:cViewPr varScale="1">
        <p:scale>
          <a:sx n="78" d="100"/>
          <a:sy n="78" d="100"/>
        </p:scale>
        <p:origin x="1011" y="45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4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basic ideals you are trying to achieve when making a model.</a:t>
            </a:r>
          </a:p>
          <a:p>
            <a:endParaRPr lang="en-US" dirty="0"/>
          </a:p>
          <a:p>
            <a:r>
              <a:rPr lang="en-US" dirty="0"/>
              <a:t>Parametric models typically are more interpretable, but aren’t as flexible.</a:t>
            </a:r>
          </a:p>
          <a:p>
            <a:endParaRPr lang="en-US" dirty="0"/>
          </a:p>
          <a:p>
            <a:r>
              <a:rPr lang="en-US" dirty="0"/>
              <a:t>Non-parametric models are more flexible, but less interpretable.</a:t>
            </a:r>
          </a:p>
          <a:p>
            <a:endParaRPr lang="en-US" dirty="0"/>
          </a:p>
          <a:p>
            <a:r>
              <a:rPr lang="en-US" dirty="0"/>
              <a:t>Why would you want a more flexible model? A more interpretable model?</a:t>
            </a:r>
          </a:p>
          <a:p>
            <a:endParaRPr lang="en-US" dirty="0"/>
          </a:p>
          <a:p>
            <a:r>
              <a:rPr lang="en-US" dirty="0"/>
              <a:t>Prediction: Given a new set of data, would we be able to use our model to predict outputs?. F(x) is a black box.</a:t>
            </a:r>
          </a:p>
          <a:p>
            <a:r>
              <a:rPr lang="en-US" dirty="0"/>
              <a:t>Inference: How do our inputs relate to our outputs? Interested in f(x)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8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3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8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9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Methods for Clean Energy Research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757" y="4588566"/>
            <a:ext cx="47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  <a:p>
            <a:r>
              <a:rPr lang="en-US" dirty="0"/>
              <a:t>Feb 26, 2020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Classifiers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207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What happens when no maximal margin classifier exists?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How to increase robustness to individual observations (correct classification of </a:t>
            </a:r>
            <a:r>
              <a:rPr lang="en-US" i="1" dirty="0"/>
              <a:t>most </a:t>
            </a:r>
            <a:r>
              <a:rPr lang="en-US" dirty="0"/>
              <a:t>of the training observations)?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D30E7-AFA6-4029-9C7D-01719039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6" y="3771659"/>
            <a:ext cx="6556124" cy="25034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305A1-39BA-4B89-A24D-38DB1004EC01}"/>
              </a:ext>
            </a:extLst>
          </p:cNvPr>
          <p:cNvCxnSpPr/>
          <p:nvPr/>
        </p:nvCxnSpPr>
        <p:spPr>
          <a:xfrm>
            <a:off x="3168990" y="6184415"/>
            <a:ext cx="11936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40E01E2-EE89-4C9D-8897-F13C8C92DE2E}"/>
              </a:ext>
            </a:extLst>
          </p:cNvPr>
          <p:cNvSpPr/>
          <p:nvPr/>
        </p:nvSpPr>
        <p:spPr>
          <a:xfrm>
            <a:off x="3284187" y="6224426"/>
            <a:ext cx="96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+1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90E0F-2B31-4651-ACF4-2773EC505152}"/>
              </a:ext>
            </a:extLst>
          </p:cNvPr>
          <p:cNvSpPr txBox="1"/>
          <p:nvPr/>
        </p:nvSpPr>
        <p:spPr>
          <a:xfrm>
            <a:off x="6588711" y="4333224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how sensitive the plane fitting is when add a new observation and don’t allow violations.</a:t>
            </a:r>
          </a:p>
        </p:txBody>
      </p:sp>
    </p:spTree>
    <p:extLst>
      <p:ext uri="{BB962C8B-B14F-4D97-AF65-F5344CB8AC3E}">
        <p14:creationId xmlns:p14="http://schemas.microsoft.com/office/powerpoint/2010/main" val="373297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Classifiers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Solutions: we allow misclassifications within the margin.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Size of the margin is related to “budget” C, a parameter in our model.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The C parameter is the “budget” for the amount of points that can violate the decision boundary during training</a:t>
            </a:r>
          </a:p>
          <a:p>
            <a:pPr lvl="2" defTabSz="914400">
              <a:spcBef>
                <a:spcPts val="0"/>
              </a:spcBef>
            </a:pPr>
            <a:r>
              <a:rPr lang="en-US" dirty="0"/>
              <a:t>When C is close to 0, no violates</a:t>
            </a:r>
          </a:p>
          <a:p>
            <a:pPr lvl="2" defTabSz="914400">
              <a:spcBef>
                <a:spcPts val="0"/>
              </a:spcBef>
            </a:pPr>
            <a:r>
              <a:rPr lang="en-US" dirty="0"/>
              <a:t>As C increases, the extent of violates increases</a:t>
            </a:r>
          </a:p>
          <a:p>
            <a:pPr lvl="2" defTabSz="914400">
              <a:spcBef>
                <a:spcPts val="0"/>
              </a:spcBef>
            </a:pPr>
            <a:r>
              <a:rPr lang="en-US" dirty="0"/>
              <a:t>Thus, C is our bias/variance tradeoff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75CF-2A27-4A7F-9894-9C63DBA5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21" y="5104535"/>
            <a:ext cx="4373958" cy="1581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286BE5-2840-4DB7-B885-A080148E3952}"/>
              </a:ext>
            </a:extLst>
          </p:cNvPr>
          <p:cNvSpPr/>
          <p:nvPr/>
        </p:nvSpPr>
        <p:spPr>
          <a:xfrm>
            <a:off x="726022" y="5088521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Algorithm:</a:t>
            </a:r>
          </a:p>
        </p:txBody>
      </p:sp>
    </p:spTree>
    <p:extLst>
      <p:ext uri="{BB962C8B-B14F-4D97-AF65-F5344CB8AC3E}">
        <p14:creationId xmlns:p14="http://schemas.microsoft.com/office/powerpoint/2010/main" val="20239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sz="2000" dirty="0"/>
              <a:t>Example effect of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90152"/>
            <a:ext cx="5842000" cy="660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3B5FE0-F5F2-40F6-BCBE-264169241E1B}"/>
              </a:ext>
            </a:extLst>
          </p:cNvPr>
          <p:cNvCxnSpPr/>
          <p:nvPr/>
        </p:nvCxnSpPr>
        <p:spPr>
          <a:xfrm>
            <a:off x="6030852" y="2317411"/>
            <a:ext cx="991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09718F-4C38-4C72-8553-FCF53DABD1BA}"/>
              </a:ext>
            </a:extLst>
          </p:cNvPr>
          <p:cNvCxnSpPr/>
          <p:nvPr/>
        </p:nvCxnSpPr>
        <p:spPr>
          <a:xfrm>
            <a:off x="6030852" y="3209707"/>
            <a:ext cx="991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87997-207C-472D-AB64-363681DF3A10}"/>
              </a:ext>
            </a:extLst>
          </p:cNvPr>
          <p:cNvCxnSpPr>
            <a:cxnSpLocks/>
          </p:cNvCxnSpPr>
          <p:nvPr/>
        </p:nvCxnSpPr>
        <p:spPr>
          <a:xfrm flipH="1">
            <a:off x="6030852" y="2317411"/>
            <a:ext cx="934177" cy="892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/>
              <a:t>What happens when a linear boundary does not suffice?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/>
              <a:t>Data from figs 9.8/9.9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56"/>
            <a:ext cx="4822893" cy="237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416" y="4104839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features, 2 class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5493" y="4104839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4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/>
              <a:t>Include nonlinear terms in support vector classifiers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idea can be generalized by kernels function K</a:t>
            </a:r>
          </a:p>
          <a:p>
            <a:pPr lvl="1"/>
            <a:r>
              <a:rPr lang="en-US" sz="1800" dirty="0"/>
              <a:t>Use a </a:t>
            </a:r>
            <a:r>
              <a:rPr lang="en-US" sz="1800" b="0" dirty="0"/>
              <a:t>kernel</a:t>
            </a:r>
            <a:r>
              <a:rPr lang="en-US" sz="1800" dirty="0"/>
              <a:t> function K that transforms the data into a higher dimensional space (i.e. more dimensions than </a:t>
            </a:r>
            <a:r>
              <a:rPr lang="en-US" sz="1800" i="1" dirty="0"/>
              <a:t>p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The kernel functions can be chosen such that they quantify the similar of two points in the higher dimensional space using only the inner product of the two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C0843-3E71-4638-B2DC-EEE97FDB2957}"/>
                  </a:ext>
                </a:extLst>
              </p:cNvPr>
              <p:cNvSpPr txBox="1"/>
              <p:nvPr/>
            </p:nvSpPr>
            <p:spPr>
              <a:xfrm>
                <a:off x="807796" y="2410217"/>
                <a:ext cx="7528408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C0843-3E71-4638-B2DC-EEE97FDB2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6" y="2410217"/>
                <a:ext cx="7528408" cy="307969"/>
              </a:xfrm>
              <a:prstGeom prst="rect">
                <a:avLst/>
              </a:prstGeom>
              <a:blipFill>
                <a:blip r:embed="rId3"/>
                <a:stretch>
                  <a:fillRect l="-648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A501B22-41CB-4D0A-B36C-E6E0ED90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594" y="5290367"/>
            <a:ext cx="2657408" cy="904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26D861-DF68-4501-8385-93C2E457B4E2}"/>
              </a:ext>
            </a:extLst>
          </p:cNvPr>
          <p:cNvSpPr txBox="1"/>
          <p:nvPr/>
        </p:nvSpPr>
        <p:spPr>
          <a:xfrm>
            <a:off x="4718002" y="5557829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ADEFB5-660E-4DF6-BFED-2181218E4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533" y="6105985"/>
            <a:ext cx="2361684" cy="866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D12EBD-77DD-4641-8EB1-1DF48655173A}"/>
              </a:ext>
            </a:extLst>
          </p:cNvPr>
          <p:cNvSpPr txBox="1"/>
          <p:nvPr/>
        </p:nvSpPr>
        <p:spPr>
          <a:xfrm>
            <a:off x="4718001" y="6301824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kernel</a:t>
            </a:r>
          </a:p>
        </p:txBody>
      </p:sp>
    </p:spTree>
    <p:extLst>
      <p:ext uri="{BB962C8B-B14F-4D97-AF65-F5344CB8AC3E}">
        <p14:creationId xmlns:p14="http://schemas.microsoft.com/office/powerpoint/2010/main" val="274993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/>
              <a:t>Another visual example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775"/>
            <a:ext cx="4632928" cy="3478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26" y="1789933"/>
            <a:ext cx="4158366" cy="312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7903" b="42969"/>
          <a:stretch/>
        </p:blipFill>
        <p:spPr>
          <a:xfrm>
            <a:off x="3783135" y="4985397"/>
            <a:ext cx="1361070" cy="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/>
              <a:t>A non-linear kernel function turns the SVC into and SVM</a:t>
            </a:r>
          </a:p>
          <a:p>
            <a:r>
              <a:rPr lang="en-US" dirty="0"/>
              <a:t>More interesting kernels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7217"/>
          <a:stretch/>
        </p:blipFill>
        <p:spPr>
          <a:xfrm>
            <a:off x="1454150" y="2584450"/>
            <a:ext cx="5143500" cy="709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7300"/>
          <a:stretch/>
        </p:blipFill>
        <p:spPr>
          <a:xfrm>
            <a:off x="1454150" y="3111546"/>
            <a:ext cx="5143500" cy="704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0" y="2754513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Polynomial kernel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0" y="327085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kernel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68" y="4370167"/>
            <a:ext cx="4685332" cy="2380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1070" y="3859471"/>
            <a:ext cx="178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SVM: </a:t>
            </a:r>
          </a:p>
          <a:p>
            <a:pPr algn="ctr"/>
            <a:r>
              <a:rPr lang="en-US" dirty="0"/>
              <a:t>curved boundary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81726" y="3859472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SVM: </a:t>
            </a:r>
          </a:p>
          <a:p>
            <a:pPr algn="ctr"/>
            <a:r>
              <a:rPr lang="en-US" dirty="0"/>
              <a:t>radial boundary</a:t>
            </a:r>
          </a:p>
        </p:txBody>
      </p:sp>
    </p:spTree>
    <p:extLst>
      <p:ext uri="{BB962C8B-B14F-4D97-AF65-F5344CB8AC3E}">
        <p14:creationId xmlns:p14="http://schemas.microsoft.com/office/powerpoint/2010/main" val="14497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/>
              <a:t>Python time!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From </a:t>
            </a:r>
            <a:r>
              <a:rPr lang="en-US" sz="1800" dirty="0" err="1"/>
              <a:t>sklearn</a:t>
            </a:r>
            <a:r>
              <a:rPr lang="en-US" sz="1800" dirty="0"/>
              <a:t> website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scikit-learn.org</a:t>
            </a:r>
            <a:r>
              <a:rPr lang="en-US" sz="1800" dirty="0"/>
              <a:t>/stable/</a:t>
            </a:r>
            <a:r>
              <a:rPr lang="en-US" sz="1800" dirty="0" err="1"/>
              <a:t>auto_examples</a:t>
            </a:r>
            <a:r>
              <a:rPr lang="en-US" sz="1800" dirty="0"/>
              <a:t>/classification/</a:t>
            </a:r>
            <a:r>
              <a:rPr lang="en-US" sz="1800" dirty="0" err="1"/>
              <a:t>plot_classifier_comparison.html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brief note on the support vector machine </a:t>
            </a:r>
          </a:p>
          <a:p>
            <a:r>
              <a:rPr lang="en-US" dirty="0"/>
              <a:t>Comparison of supervised vs. unsupervised learning</a:t>
            </a:r>
          </a:p>
          <a:p>
            <a:r>
              <a:rPr lang="en-US" dirty="0"/>
              <a:t>Principal components analysis (PCA)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Topics last time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Classification and regression trees</a:t>
            </a:r>
          </a:p>
          <a:p>
            <a:pPr lvl="1"/>
            <a:r>
              <a:rPr lang="en-US" dirty="0"/>
              <a:t>Tree depth and relationship to bias/variance concepts </a:t>
            </a:r>
          </a:p>
          <a:p>
            <a:r>
              <a:rPr lang="en-US" dirty="0"/>
              <a:t>Ensemble methods</a:t>
            </a:r>
          </a:p>
          <a:p>
            <a:pPr lvl="1"/>
            <a:r>
              <a:rPr lang="en-US" dirty="0"/>
              <a:t>Bagging </a:t>
            </a:r>
          </a:p>
          <a:p>
            <a:pPr lvl="1"/>
            <a:r>
              <a:rPr lang="en-US" dirty="0"/>
              <a:t>Random forest </a:t>
            </a:r>
          </a:p>
          <a:p>
            <a:r>
              <a:rPr lang="en-US" dirty="0"/>
              <a:t>Visualization of DTs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8049" y="4648111"/>
            <a:ext cx="619207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Big picture concepts: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DT can outperform regression or classification, especially when relationships are complex or nonlinear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DT are highly dependent on training data used, so ensemble methods are strongly advised  </a:t>
            </a:r>
          </a:p>
        </p:txBody>
      </p:sp>
    </p:spTree>
    <p:extLst>
      <p:ext uri="{BB962C8B-B14F-4D97-AF65-F5344CB8AC3E}">
        <p14:creationId xmlns:p14="http://schemas.microsoft.com/office/powerpoint/2010/main" val="75092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Flexibility and interpretability: Prediction and Interference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ED238-FAF0-4EC2-81EA-56E6D16C7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460" b="-298"/>
          <a:stretch/>
        </p:blipFill>
        <p:spPr>
          <a:xfrm>
            <a:off x="246264" y="3329820"/>
            <a:ext cx="1397711" cy="5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67482"/>
          <a:stretch/>
        </p:blipFill>
        <p:spPr>
          <a:xfrm>
            <a:off x="1360925" y="3652827"/>
            <a:ext cx="3734587" cy="474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62820"/>
          <a:stretch/>
        </p:blipFill>
        <p:spPr>
          <a:xfrm>
            <a:off x="5222159" y="3545919"/>
            <a:ext cx="3734591" cy="542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Using a Separating Hyperplane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Recall that a hyperplane in a </a:t>
            </a:r>
            <a:r>
              <a:rPr lang="en-US" i="1" dirty="0"/>
              <a:t>p</a:t>
            </a:r>
            <a:r>
              <a:rPr lang="en-US" dirty="0"/>
              <a:t> dimensional space can be defined as follows</a:t>
            </a:r>
          </a:p>
          <a:p>
            <a:pPr defTabSz="914400">
              <a:spcBef>
                <a:spcPts val="0"/>
              </a:spcBef>
            </a:pPr>
            <a:endParaRPr lang="en-US" sz="2800" dirty="0"/>
          </a:p>
          <a:p>
            <a:pPr defTabSz="914400">
              <a:spcBef>
                <a:spcPts val="0"/>
              </a:spcBef>
            </a:pPr>
            <a:r>
              <a:rPr lang="en-US" dirty="0"/>
              <a:t>For any given point 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] we can determine what side of the hyperplane it is on via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How can we use this for classification?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306" y="2268680"/>
            <a:ext cx="4436729" cy="6716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44" y="4398119"/>
            <a:ext cx="3732180" cy="23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75" y="2679558"/>
            <a:ext cx="5285226" cy="40130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Using a Separating Hyperplane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If we have </a:t>
            </a:r>
            <a:r>
              <a:rPr lang="en-US" i="1" dirty="0"/>
              <a:t>p-</a:t>
            </a:r>
            <a:r>
              <a:rPr lang="en-US" dirty="0"/>
              <a:t>dimensional feature, predictors, </a:t>
            </a:r>
            <a:r>
              <a:rPr lang="mr-IN" dirty="0"/>
              <a:t>…</a:t>
            </a:r>
            <a:r>
              <a:rPr lang="en-US" dirty="0"/>
              <a:t> then all we need to do is find a hyperplane that separates our classes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Easy, right?</a:t>
            </a:r>
          </a:p>
        </p:txBody>
      </p:sp>
    </p:spTree>
    <p:extLst>
      <p:ext uri="{BB962C8B-B14F-4D97-AF65-F5344CB8AC3E}">
        <p14:creationId xmlns:p14="http://schemas.microsoft.com/office/powerpoint/2010/main" val="10131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Maximal Margin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Hyperplane leads to linear decision boundary 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Which hyperplane should be selected among many?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Maximal margin classifier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Choose the decision boundary that maximizes the (perpendicular) distance to points from both classes.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846" y="3660489"/>
            <a:ext cx="59436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6238" y="4487856"/>
            <a:ext cx="288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think of margin as a measure of confidence in our prediction.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32066-C114-43C7-A19B-850A04D63348}"/>
              </a:ext>
            </a:extLst>
          </p:cNvPr>
          <p:cNvCxnSpPr>
            <a:cxnSpLocks/>
          </p:cNvCxnSpPr>
          <p:nvPr/>
        </p:nvCxnSpPr>
        <p:spPr>
          <a:xfrm flipV="1">
            <a:off x="2952605" y="4088218"/>
            <a:ext cx="2554823" cy="595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9314555-8D09-4B22-A00B-78C78D79454E}"/>
              </a:ext>
            </a:extLst>
          </p:cNvPr>
          <p:cNvSpPr/>
          <p:nvPr/>
        </p:nvSpPr>
        <p:spPr>
          <a:xfrm>
            <a:off x="5596238" y="3903552"/>
            <a:ext cx="84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72275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Maximal Margin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Hyperplane leads to linear decision boundary 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Which hyperplane should be selected among many?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Maximal margin classifier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Choose the decision boundary that maximizes the (perpendicular) distance to points from both classes.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846" y="3660489"/>
            <a:ext cx="5943600" cy="4711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F1109F-E5BE-4146-8F05-45970BBD076B}"/>
              </a:ext>
            </a:extLst>
          </p:cNvPr>
          <p:cNvCxnSpPr>
            <a:cxnSpLocks/>
          </p:cNvCxnSpPr>
          <p:nvPr/>
        </p:nvCxnSpPr>
        <p:spPr>
          <a:xfrm flipV="1">
            <a:off x="2952605" y="4088218"/>
            <a:ext cx="2554823" cy="595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CC228F-1D6F-4B78-A560-E1C946F81339}"/>
              </a:ext>
            </a:extLst>
          </p:cNvPr>
          <p:cNvCxnSpPr>
            <a:cxnSpLocks/>
          </p:cNvCxnSpPr>
          <p:nvPr/>
        </p:nvCxnSpPr>
        <p:spPr>
          <a:xfrm flipV="1">
            <a:off x="2209265" y="4202052"/>
            <a:ext cx="3242234" cy="156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15BF81-04B9-4581-B0FE-9CC61431E87D}"/>
              </a:ext>
            </a:extLst>
          </p:cNvPr>
          <p:cNvCxnSpPr>
            <a:cxnSpLocks/>
          </p:cNvCxnSpPr>
          <p:nvPr/>
        </p:nvCxnSpPr>
        <p:spPr>
          <a:xfrm flipV="1">
            <a:off x="2703605" y="4301839"/>
            <a:ext cx="2747894" cy="149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546955-6E77-4E14-8E2E-4DC9466199AE}"/>
              </a:ext>
            </a:extLst>
          </p:cNvPr>
          <p:cNvSpPr/>
          <p:nvPr/>
        </p:nvSpPr>
        <p:spPr>
          <a:xfrm>
            <a:off x="5632292" y="4016618"/>
            <a:ext cx="2747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Support vectors:</a:t>
            </a:r>
          </a:p>
          <a:p>
            <a:r>
              <a:rPr lang="en-US" dirty="0"/>
              <a:t>They support the maximal margin hyperplane (other vectors are irrelevant)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6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Vector Classifiers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4207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/>
              <a:t>What happens when no maximal margin classifier exists?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61" y="2652138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375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28422</TotalTime>
  <Words>758</Words>
  <Application>Microsoft Office PowerPoint</Application>
  <PresentationFormat>On-screen Show (4:3)</PresentationFormat>
  <Paragraphs>130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Encode Sans Normal Black</vt:lpstr>
      <vt:lpstr>Lucida Grande</vt:lpstr>
      <vt:lpstr>Open Sans</vt:lpstr>
      <vt:lpstr>Open Sans Light</vt:lpstr>
      <vt:lpstr>Uni Sans Regular</vt:lpstr>
      <vt:lpstr>Arial</vt:lpstr>
      <vt:lpstr>Calibri</vt:lpstr>
      <vt:lpstr>Cambria Math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Ting Cao</cp:lastModifiedBy>
  <cp:revision>560</cp:revision>
  <cp:lastPrinted>2017-02-22T22:41:10Z</cp:lastPrinted>
  <dcterms:created xsi:type="dcterms:W3CDTF">2014-10-14T00:51:43Z</dcterms:created>
  <dcterms:modified xsi:type="dcterms:W3CDTF">2020-02-26T20:05:04Z</dcterms:modified>
</cp:coreProperties>
</file>